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y="5143500" cx="9144000"/>
  <p:notesSz cx="6858000" cy="9144000"/>
  <p:embeddedFontLst>
    <p:embeddedFont>
      <p:font typeface="PT Serif"/>
      <p:regular r:id="rId48"/>
      <p:bold r:id="rId49"/>
      <p:italic r:id="rId50"/>
      <p:boldItalic r:id="rId51"/>
    </p:embeddedFont>
    <p:embeddedFont>
      <p:font typeface="PT Sans"/>
      <p:regular r:id="rId52"/>
      <p:bold r:id="rId53"/>
      <p:italic r:id="rId54"/>
      <p:boldItalic r:id="rId55"/>
    </p:embeddedFont>
    <p:embeddedFont>
      <p:font typeface="Chivo"/>
      <p:regular r:id="rId56"/>
      <p:bold r:id="rId57"/>
      <p:italic r:id="rId58"/>
      <p:boldItalic r:id="rId59"/>
    </p:embeddedFont>
    <p:embeddedFont>
      <p:font typeface="Archivo Black"/>
      <p:regular r:id="rId60"/>
    </p:embeddedFont>
    <p:embeddedFont>
      <p:font typeface="PT Mono"/>
      <p:regular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TSerif-regular.fntdata"/><Relationship Id="rId47" Type="http://schemas.openxmlformats.org/officeDocument/2006/relationships/slide" Target="slides/slide43.xml"/><Relationship Id="rId49" Type="http://schemas.openxmlformats.org/officeDocument/2006/relationships/font" Target="fonts/PTSerif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schemas.openxmlformats.org/officeDocument/2006/relationships/font" Target="fonts/PTMono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ArchivoBlack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PTSerif-boldItalic.fntdata"/><Relationship Id="rId50" Type="http://schemas.openxmlformats.org/officeDocument/2006/relationships/font" Target="fonts/PTSerif-italic.fntdata"/><Relationship Id="rId53" Type="http://schemas.openxmlformats.org/officeDocument/2006/relationships/font" Target="fonts/PTSans-bold.fntdata"/><Relationship Id="rId52" Type="http://schemas.openxmlformats.org/officeDocument/2006/relationships/font" Target="fonts/PTSans-regular.fntdata"/><Relationship Id="rId11" Type="http://schemas.openxmlformats.org/officeDocument/2006/relationships/slide" Target="slides/slide7.xml"/><Relationship Id="rId55" Type="http://schemas.openxmlformats.org/officeDocument/2006/relationships/font" Target="fonts/PTSans-boldItalic.fntdata"/><Relationship Id="rId10" Type="http://schemas.openxmlformats.org/officeDocument/2006/relationships/slide" Target="slides/slide6.xml"/><Relationship Id="rId54" Type="http://schemas.openxmlformats.org/officeDocument/2006/relationships/font" Target="fonts/PTSans-italic.fntdata"/><Relationship Id="rId13" Type="http://schemas.openxmlformats.org/officeDocument/2006/relationships/slide" Target="slides/slide9.xml"/><Relationship Id="rId57" Type="http://schemas.openxmlformats.org/officeDocument/2006/relationships/font" Target="fonts/Chivo-bold.fntdata"/><Relationship Id="rId12" Type="http://schemas.openxmlformats.org/officeDocument/2006/relationships/slide" Target="slides/slide8.xml"/><Relationship Id="rId56" Type="http://schemas.openxmlformats.org/officeDocument/2006/relationships/font" Target="fonts/Chivo-regular.fntdata"/><Relationship Id="rId15" Type="http://schemas.openxmlformats.org/officeDocument/2006/relationships/slide" Target="slides/slide11.xml"/><Relationship Id="rId59" Type="http://schemas.openxmlformats.org/officeDocument/2006/relationships/font" Target="fonts/Chivo-boldItalic.fntdata"/><Relationship Id="rId14" Type="http://schemas.openxmlformats.org/officeDocument/2006/relationships/slide" Target="slides/slide10.xml"/><Relationship Id="rId58" Type="http://schemas.openxmlformats.org/officeDocument/2006/relationships/font" Target="fonts/Chivo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1154ac67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1154ac67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b82eeffd5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b82eeffd5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Then you need a query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b82ef02e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b82ef02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Be careful and remind that a good research is done in incognito mode. Wrute down your query, like “jilet jaunes” and when you have enough results, click on your new nbookmark for grabbing the urls.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82ef02ed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82ef02ed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create visualization on rawgraphs following five or six easy  steps.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of all you need a dataset, copy and paste it in the online tool, select a visual model, map your data according to different visuali variables, export the results in svg or png format and if you can, edit it in Illustrator.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b82ef02e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b82ef02e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Copy and paste the results on a spreadsheet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b82ef02ed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b82ef02ed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b82ef02e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b82ef02e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And download images by pasting the links in the TabSave window (The Extension that you should have downloaded). It will downalod pictuer in a folder (if no, put all the images in a folder)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b82ef02ed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b82ef02ed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b82ef02ed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b82ef02ed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Open Image sorter and upload your folder of images.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b82ef02ed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b82ef02ed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Sort them by color and find a similarities.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It’s not possible to downalod a sull picture of the results, but you can easily make a screenshot and change the background.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b82ef02ed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b82ef02ed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c2877d8e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c2877d8e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this lin you can find the presentation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c57e2557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c57e2557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What if we do Content Analysis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b82a272a8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b82a272a8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12529"/>
                </a:solidFill>
                <a:highlight>
                  <a:srgbClr val="FFFFFF"/>
                </a:highlight>
              </a:rPr>
              <a:t> Clarifai is a computer vision platform that recognizes the content of images. We will use the same group of images from google images we will use a clarifai interface that enables you to tag more picture at the same time.</a:t>
            </a:r>
            <a:endParaRPr sz="1700">
              <a:solidFill>
                <a:srgbClr val="212529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2d2f07e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d2d2f07e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2d2f07e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2d2f07e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b82ef02ed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b82ef02ed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b82ef02ed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b82ef02ed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b82ef02ed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b82ef02ed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b82ef02ed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b82ef02ed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b82ef02ed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b82ef02ed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b82ef02ed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b82ef02ed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82a272a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82a272a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For attending this tutorial you should have been installed some softwares and extension on your laptop: Google Chrome, TabSave Extension, the Google Image URLS Extractor, Image Sorter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b82ef02ed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b82ef02ed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b82ef02ed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b82ef02ed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now focusing on the first step, the most important one.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b82ef02ed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b82ef02ed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b82ef02ed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b82ef02ed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b82ef02ed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b82ef02ed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b82ef02ed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b82ef02ed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b82ef02ed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b82ef02ed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b82ef02ed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b82ef02ed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b82ef02ed_2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b82ef02ed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b82ef02ed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b82ef02ed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 than 0.94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b82a272a8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b82a272a8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What if we do Content Analysis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b82ef02ed_2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b82ef02ed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b82ef02ed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b82ef02ed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39a9476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a39a9476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c2877d8e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c2877d8e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e3a38a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e3a38a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b82ef02ed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b82ef02e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15650336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15650336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You need five steps for creating an image sorter composition</a:t>
            </a:r>
            <a:endParaRPr sz="2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82eeffd5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82eeffd5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First of all you need a syste that allow you to download pictures from the web. Few years ago there was DownThemAll, but now is not more availble because of Firefox Browser updating.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We will grab links and then pictures from these links.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You can find on the presentation the link to this page. You should click there and then right click on the button, and copy the link in your bookmarks bar.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b82eeffd5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b82eeffd5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First of all you need a system that allow you to download picture from the web. Few years ago there was DownThemAll, but now is not more </a:t>
            </a:r>
            <a:r>
              <a:rPr lang="en" sz="2100"/>
              <a:t>available</a:t>
            </a:r>
            <a:r>
              <a:rPr lang="en" sz="2100"/>
              <a:t> because of Firefox Browser updating.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We will grab links and then pictures from these links.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/>
              <a:t>You can find on the presentation the link to this page. You should click there and then right click on the button, and copy the link in your bookmarks bar.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877050" y="1622175"/>
            <a:ext cx="7955400" cy="7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None/>
              <a:defRPr b="1" sz="3600">
                <a:solidFill>
                  <a:srgbClr val="FFEB00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877050" y="321669"/>
            <a:ext cx="66339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Digital Methods Summer School 2017</a:t>
            </a:r>
            <a:endParaRPr i="1"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3" name="Google Shape;13;p2"/>
          <p:cNvCxnSpPr/>
          <p:nvPr/>
        </p:nvCxnSpPr>
        <p:spPr>
          <a:xfrm>
            <a:off x="989137" y="708508"/>
            <a:ext cx="191100" cy="0"/>
          </a:xfrm>
          <a:prstGeom prst="straightConnector1">
            <a:avLst/>
          </a:prstGeom>
          <a:noFill/>
          <a:ln cap="flat" cmpd="sng" w="28575">
            <a:solidFill>
              <a:srgbClr val="FFEB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density_logo.png"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125" y="4043000"/>
            <a:ext cx="9906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875550" y="2382000"/>
            <a:ext cx="724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2" type="subTitle"/>
          </p:nvPr>
        </p:nvSpPr>
        <p:spPr>
          <a:xfrm>
            <a:off x="877050" y="3582675"/>
            <a:ext cx="4171800" cy="37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yout personalizzato 1">
  <p:cSld name="CUSTOM_4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11"/>
          <p:cNvCxnSpPr/>
          <p:nvPr/>
        </p:nvCxnSpPr>
        <p:spPr>
          <a:xfrm>
            <a:off x="989137" y="708508"/>
            <a:ext cx="191100" cy="0"/>
          </a:xfrm>
          <a:prstGeom prst="straightConnector1">
            <a:avLst/>
          </a:prstGeom>
          <a:noFill/>
          <a:ln cap="flat" cmpd="sng" w="28575">
            <a:solidFill>
              <a:srgbClr val="FFEB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11"/>
          <p:cNvSpPr txBox="1"/>
          <p:nvPr/>
        </p:nvSpPr>
        <p:spPr>
          <a:xfrm>
            <a:off x="877050" y="2120350"/>
            <a:ext cx="66339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DensityDesign Lab</a:t>
            </a:r>
            <a:endParaRPr sz="12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www.densitydesign.org</a:t>
            </a:r>
            <a:endParaRPr i="1" sz="12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Facebook / Twitter / Flickr / Vimeo: </a:t>
            </a:r>
            <a:r>
              <a:rPr b="1" lang="en" sz="12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rPr>
              <a:t>densitydesign</a:t>
            </a:r>
            <a:endParaRPr b="1" sz="1200">
              <a:solidFill>
                <a:srgbClr val="FFEB00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descr="density_logo.png" id="42" name="Google Shape;4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2325" y="4043000"/>
            <a:ext cx="9906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1"/>
          <p:cNvSpPr txBox="1"/>
          <p:nvPr>
            <p:ph idx="1" type="subTitle"/>
          </p:nvPr>
        </p:nvSpPr>
        <p:spPr>
          <a:xfrm>
            <a:off x="877050" y="321675"/>
            <a:ext cx="7581300" cy="3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T Sans"/>
                <a:ea typeface="PT Sans"/>
                <a:cs typeface="PT Sans"/>
                <a:sym typeface="P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subTitle"/>
          </p:nvPr>
        </p:nvSpPr>
        <p:spPr>
          <a:xfrm>
            <a:off x="877050" y="708500"/>
            <a:ext cx="7581300" cy="7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1">
  <p:cSld name="TITLE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" name="Google Shape;47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CUSTOM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rase al centro">
  <p:cSld name="CUSTOM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subTitle"/>
          </p:nvPr>
        </p:nvSpPr>
        <p:spPr>
          <a:xfrm>
            <a:off x="924000" y="719100"/>
            <a:ext cx="7296000" cy="3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tion">
  <p:cSld name="CUSTOM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/>
        </p:nvSpPr>
        <p:spPr>
          <a:xfrm>
            <a:off x="638200" y="738550"/>
            <a:ext cx="7650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FFE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b="1" sz="8000">
              <a:solidFill>
                <a:srgbClr val="FFEB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1258050" y="1148125"/>
            <a:ext cx="6172200" cy="33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23" name="Google Shape;23;p5"/>
          <p:cNvSpPr txBox="1"/>
          <p:nvPr>
            <p:ph idx="2" type="subTitle"/>
          </p:nvPr>
        </p:nvSpPr>
        <p:spPr>
          <a:xfrm>
            <a:off x="4629150" y="4191000"/>
            <a:ext cx="3362400" cy="8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">
  <p:cSld name="CUSTOM_1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6"/>
          <p:cNvCxnSpPr/>
          <p:nvPr/>
        </p:nvCxnSpPr>
        <p:spPr>
          <a:xfrm>
            <a:off x="6600825" y="4256950"/>
            <a:ext cx="191100" cy="0"/>
          </a:xfrm>
          <a:prstGeom prst="straightConnector1">
            <a:avLst/>
          </a:prstGeom>
          <a:noFill/>
          <a:ln cap="flat" cmpd="sng" w="28575">
            <a:solidFill>
              <a:srgbClr val="FFEB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" name="Google Shape;26;p6"/>
          <p:cNvSpPr txBox="1"/>
          <p:nvPr>
            <p:ph idx="1" type="subTitle"/>
          </p:nvPr>
        </p:nvSpPr>
        <p:spPr>
          <a:xfrm>
            <a:off x="6501925" y="4273025"/>
            <a:ext cx="2409900" cy="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7" name="Google Shape;27;p6"/>
          <p:cNvSpPr/>
          <p:nvPr/>
        </p:nvSpPr>
        <p:spPr>
          <a:xfrm>
            <a:off x="0" y="-150"/>
            <a:ext cx="6501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">
  <p:cSld name="CUSTOM_1_1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847650" y="2185950"/>
            <a:ext cx="7448700" cy="7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all section title">
  <p:cSld name="CUSTOM_1_1_1_1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230800" y="153750"/>
            <a:ext cx="7448700" cy="3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2" name="Google Shape;32;p8"/>
          <p:cNvCxnSpPr/>
          <p:nvPr/>
        </p:nvCxnSpPr>
        <p:spPr>
          <a:xfrm>
            <a:off x="316525" y="514360"/>
            <a:ext cx="191100" cy="0"/>
          </a:xfrm>
          <a:prstGeom prst="straightConnector1">
            <a:avLst/>
          </a:prstGeom>
          <a:noFill/>
          <a:ln cap="flat" cmpd="sng" w="28575">
            <a:solidFill>
              <a:srgbClr val="FFEB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st">
  <p:cSld name="CUSTOM_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1251450" y="646225"/>
            <a:ext cx="75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" type="body"/>
          </p:nvPr>
        </p:nvSpPr>
        <p:spPr>
          <a:xfrm>
            <a:off x="1666875" y="1450750"/>
            <a:ext cx="6000600" cy="32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000"/>
              <a:buChar char="."/>
              <a:defRPr sz="2400"/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1800"/>
              <a:buChar char="．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1400"/>
              <a:buChar char=".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jango's Code">
  <p:cSld name="CUSTOM_3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1251450" y="646225"/>
            <a:ext cx="75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1285875" y="1603150"/>
            <a:ext cx="6000600" cy="32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1100"/>
              <a:buFont typeface="PT Mono"/>
              <a:buChar char="."/>
              <a:defRPr sz="1100">
                <a:latin typeface="PT Mono"/>
                <a:ea typeface="PT Mono"/>
                <a:cs typeface="PT Mono"/>
                <a:sym typeface="PT Mono"/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1100"/>
              <a:buFont typeface="PT Mono"/>
              <a:buChar char="．"/>
              <a:defRPr sz="1100">
                <a:latin typeface="PT Mono"/>
                <a:ea typeface="PT Mono"/>
                <a:cs typeface="PT Mono"/>
                <a:sym typeface="PT Mono"/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1100"/>
              <a:buFont typeface="PT Mono"/>
              <a:buChar char="."/>
              <a:defRPr sz="1100">
                <a:latin typeface="PT Mono"/>
                <a:ea typeface="PT Mono"/>
                <a:cs typeface="PT Mono"/>
                <a:sym typeface="PT Mono"/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T Mono"/>
              <a:buChar char="●"/>
              <a:defRPr sz="1100">
                <a:latin typeface="PT Mono"/>
                <a:ea typeface="PT Mono"/>
                <a:cs typeface="PT Mono"/>
                <a:sym typeface="PT Mono"/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T Mono"/>
              <a:buChar char="○"/>
              <a:defRPr sz="1100">
                <a:latin typeface="PT Mono"/>
                <a:ea typeface="PT Mono"/>
                <a:cs typeface="PT Mono"/>
                <a:sym typeface="PT Mono"/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T Mono"/>
              <a:buChar char="■"/>
              <a:defRPr sz="1100">
                <a:latin typeface="PT Mono"/>
                <a:ea typeface="PT Mono"/>
                <a:cs typeface="PT Mono"/>
                <a:sym typeface="PT Mono"/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T Mono"/>
              <a:buChar char="●"/>
              <a:defRPr sz="1100">
                <a:latin typeface="PT Mono"/>
                <a:ea typeface="PT Mono"/>
                <a:cs typeface="PT Mono"/>
                <a:sym typeface="PT Mono"/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T Mono"/>
              <a:buChar char="○"/>
              <a:defRPr sz="1100">
                <a:latin typeface="PT Mono"/>
                <a:ea typeface="PT Mono"/>
                <a:cs typeface="PT Mono"/>
                <a:sym typeface="PT Mono"/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T Mono"/>
              <a:buChar char="."/>
              <a:defRPr sz="1100"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None/>
              <a:defRPr b="1" sz="3600">
                <a:solidFill>
                  <a:srgbClr val="FFEB00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6404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B00"/>
              </a:buClr>
              <a:buSzPts val="3600"/>
              <a:buFont typeface="PT Serif"/>
              <a:buChar char="."/>
              <a:defRPr sz="18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○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■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●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○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■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●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○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erif"/>
              <a:buChar char="■"/>
              <a:defRPr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bit.ly/31xmcXn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ensitydesign.github.io/dd-image-tagging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ensitydesign.github.io/dd-image-tagging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ensitydesign.github.io/dd-image-tagging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densitydesign.github.io/dd-image-tagging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chrome.google.com/webstore/detail/tab-save/lkngoeaeclaebmpkgapchgjdbaekacki?hl=en" TargetMode="External"/><Relationship Id="rId4" Type="http://schemas.openxmlformats.org/officeDocument/2006/relationships/hyperlink" Target="https://fm.solewe.com/?dl=b70460c70e2ab4dc30a5a287dddea0b7" TargetMode="External"/><Relationship Id="rId10" Type="http://schemas.openxmlformats.org/officeDocument/2006/relationships/hyperlink" Target="https://bit.ly/31xmcXn" TargetMode="External"/><Relationship Id="rId9" Type="http://schemas.openxmlformats.org/officeDocument/2006/relationships/hyperlink" Target="https://www.chrisains.com/seo-tools/extract-urls-from-image-serps/" TargetMode="External"/><Relationship Id="rId5" Type="http://schemas.openxmlformats.org/officeDocument/2006/relationships/hyperlink" Target="http://www.tucows.com/preview/510399/ImageSorter" TargetMode="External"/><Relationship Id="rId6" Type="http://schemas.openxmlformats.org/officeDocument/2006/relationships/hyperlink" Target="https://clarifai.com/" TargetMode="External"/><Relationship Id="rId7" Type="http://schemas.openxmlformats.org/officeDocument/2006/relationships/hyperlink" Target="https://s3.amazonaws.com/BBSW-download/BBEdit_12.5.2.dmg" TargetMode="External"/><Relationship Id="rId8" Type="http://schemas.openxmlformats.org/officeDocument/2006/relationships/hyperlink" Target="https://notepad-plus-plus.org/download/v7.6.2.html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ensitydesign.github.io/dd-image-tagging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ensitydesign.github.io/dd-image-tagging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densitydesign.github.io/dd-image-tagging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densitydesign.github.io/dd-image-tagging/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2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bit.ly/2IlJZ52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0000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/>
        </p:nvSpPr>
        <p:spPr>
          <a:xfrm>
            <a:off x="497175" y="238851"/>
            <a:ext cx="7460700" cy="3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</a:t>
            </a:r>
            <a:r>
              <a:rPr b="1" lang="en" sz="4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oing research with digital images.</a:t>
            </a:r>
            <a:endParaRPr b="1" sz="48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Image Sorter and </a:t>
            </a:r>
            <a:endParaRPr b="1" sz="48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Clarifai API interface </a:t>
            </a:r>
            <a:endParaRPr b="1" sz="48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3567935" y="3998356"/>
            <a:ext cx="5101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</a:rPr>
              <a:t>Carlo De Gaetano | DSS Summerschool 2019</a:t>
            </a: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Google Image  URLs extractor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Define a query for Google Images Search and grab links</a:t>
            </a:r>
            <a:endParaRPr i="1"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</a:t>
            </a:r>
            <a:r>
              <a:rPr lang="en">
                <a:solidFill>
                  <a:srgbClr val="434343"/>
                </a:solidFill>
              </a:rPr>
              <a:t> the links in a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images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Upload picture on Image Sorter and browse them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025" y="1218925"/>
            <a:ext cx="7476676" cy="42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incognito mode google chrome</a:t>
            </a:r>
            <a:endParaRPr b="1" sz="1200">
              <a:solidFill>
                <a:srgbClr val="FF0000"/>
              </a:solidFill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1947550" y="1523075"/>
            <a:ext cx="707400" cy="199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Google Image </a:t>
            </a:r>
            <a:r>
              <a:rPr lang="en">
                <a:solidFill>
                  <a:srgbClr val="434343"/>
                </a:solidFill>
              </a:rPr>
              <a:t>URLs</a:t>
            </a:r>
            <a:r>
              <a:rPr lang="en">
                <a:solidFill>
                  <a:srgbClr val="434343"/>
                </a:solidFill>
              </a:rPr>
              <a:t> extractor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Define a query for Google Images Search</a:t>
            </a:r>
            <a:endParaRPr i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Copy links in a spreadsheet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images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Upload picture on Image Sorter and browse them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33" name="Google Shape;133;p24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 rotWithShape="1">
          <a:blip r:embed="rId3">
            <a:alphaModFix/>
          </a:blip>
          <a:srcRect b="0" l="99" r="109" t="0"/>
          <a:stretch/>
        </p:blipFill>
        <p:spPr>
          <a:xfrm>
            <a:off x="711025" y="1218925"/>
            <a:ext cx="7476676" cy="426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excel / google spreadsheets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Google Image </a:t>
            </a:r>
            <a:r>
              <a:rPr lang="en">
                <a:solidFill>
                  <a:srgbClr val="434343"/>
                </a:solidFill>
              </a:rPr>
              <a:t>URLs </a:t>
            </a:r>
            <a:r>
              <a:rPr lang="en">
                <a:solidFill>
                  <a:srgbClr val="434343"/>
                </a:solidFill>
              </a:rPr>
              <a:t>extractor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Define a query for Google Images Search</a:t>
            </a:r>
            <a:endParaRPr i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the links in a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Download images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Upload picture on Image Sorter and browse them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 b="9" l="0" r="0" t="19"/>
          <a:stretch/>
        </p:blipFill>
        <p:spPr>
          <a:xfrm>
            <a:off x="711025" y="1218925"/>
            <a:ext cx="7476678" cy="426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tabsave extension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Google Image  </a:t>
            </a:r>
            <a:r>
              <a:rPr lang="en">
                <a:solidFill>
                  <a:srgbClr val="434343"/>
                </a:solidFill>
              </a:rPr>
              <a:t>URLs </a:t>
            </a:r>
            <a:r>
              <a:rPr lang="en">
                <a:solidFill>
                  <a:srgbClr val="434343"/>
                </a:solidFill>
              </a:rPr>
              <a:t>extractor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Define a query for Google Images Search</a:t>
            </a:r>
            <a:endParaRPr i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the links in a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images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Upload picture on Image Sorter and browse them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b="9" l="0" r="0" t="19"/>
          <a:stretch/>
        </p:blipFill>
        <p:spPr>
          <a:xfrm>
            <a:off x="711025" y="1218925"/>
            <a:ext cx="7476678" cy="426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image sorter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6704" cy="562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526" y="-99875"/>
            <a:ext cx="9546498" cy="583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403700" y="2230501"/>
            <a:ext cx="63366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 u="sng">
                <a:solidFill>
                  <a:schemeClr val="hlink"/>
                </a:solidFill>
                <a:hlinkClick r:id="rId3"/>
              </a:rPr>
              <a:t>https://bit.ly/31xmcXn</a:t>
            </a:r>
            <a:endParaRPr b="1" sz="3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/>
        </p:nvSpPr>
        <p:spPr>
          <a:xfrm>
            <a:off x="1620925" y="4138450"/>
            <a:ext cx="1639500" cy="416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Image sorter</a:t>
            </a:r>
            <a:endParaRPr b="1"/>
          </a:p>
        </p:txBody>
      </p:sp>
      <p:sp>
        <p:nvSpPr>
          <p:cNvPr id="184" name="Google Shape;184;p32"/>
          <p:cNvSpPr txBox="1"/>
          <p:nvPr/>
        </p:nvSpPr>
        <p:spPr>
          <a:xfrm>
            <a:off x="5097000" y="4138450"/>
            <a:ext cx="2130600" cy="416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Clarifai API Interface</a:t>
            </a:r>
            <a:endParaRPr b="1"/>
          </a:p>
        </p:txBody>
      </p:sp>
      <p:sp>
        <p:nvSpPr>
          <p:cNvPr id="185" name="Google Shape;185;p32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two approaches </a:t>
            </a:r>
            <a:endParaRPr sz="24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893925" y="1897625"/>
            <a:ext cx="31428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VISUAL ATTRIBUTES ANALYSIS</a:t>
            </a:r>
            <a:endParaRPr b="1" sz="1200"/>
          </a:p>
        </p:txBody>
      </p:sp>
      <p:cxnSp>
        <p:nvCxnSpPr>
          <p:cNvPr id="187" name="Google Shape;187;p32"/>
          <p:cNvCxnSpPr/>
          <p:nvPr/>
        </p:nvCxnSpPr>
        <p:spPr>
          <a:xfrm>
            <a:off x="4287525" y="1383550"/>
            <a:ext cx="0" cy="317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88" name="Google Shape;188;p32"/>
          <p:cNvPicPr preferRelativeResize="0"/>
          <p:nvPr/>
        </p:nvPicPr>
        <p:blipFill rotWithShape="1">
          <a:blip r:embed="rId3">
            <a:alphaModFix/>
          </a:blip>
          <a:srcRect b="1695" l="700" r="4665" t="12261"/>
          <a:stretch/>
        </p:blipFill>
        <p:spPr>
          <a:xfrm>
            <a:off x="-778641" y="2313723"/>
            <a:ext cx="3142874" cy="166345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p32"/>
          <p:cNvPicPr preferRelativeResize="0"/>
          <p:nvPr/>
        </p:nvPicPr>
        <p:blipFill rotWithShape="1">
          <a:blip r:embed="rId4">
            <a:alphaModFix/>
          </a:blip>
          <a:srcRect b="4145" l="377" r="387" t="4136"/>
          <a:stretch/>
        </p:blipFill>
        <p:spPr>
          <a:xfrm>
            <a:off x="1239698" y="2485450"/>
            <a:ext cx="2020726" cy="106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5">
            <a:alphaModFix/>
          </a:blip>
          <a:srcRect b="8468" l="7672" r="5927" t="3689"/>
          <a:stretch/>
        </p:blipFill>
        <p:spPr>
          <a:xfrm>
            <a:off x="497175" y="3248025"/>
            <a:ext cx="1109695" cy="57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6">
            <a:alphaModFix/>
          </a:blip>
          <a:srcRect b="13267" l="1157" r="784" t="13267"/>
          <a:stretch/>
        </p:blipFill>
        <p:spPr>
          <a:xfrm>
            <a:off x="6267800" y="2309825"/>
            <a:ext cx="3060250" cy="161969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32"/>
          <p:cNvPicPr preferRelativeResize="0"/>
          <p:nvPr/>
        </p:nvPicPr>
        <p:blipFill rotWithShape="1">
          <a:blip r:embed="rId7">
            <a:alphaModFix/>
          </a:blip>
          <a:srcRect b="19077" l="15737" r="9996" t="16754"/>
          <a:stretch/>
        </p:blipFill>
        <p:spPr>
          <a:xfrm>
            <a:off x="5097000" y="2547420"/>
            <a:ext cx="2130603" cy="1127682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32"/>
          <p:cNvPicPr preferRelativeResize="0"/>
          <p:nvPr/>
        </p:nvPicPr>
        <p:blipFill rotWithShape="1">
          <a:blip r:embed="rId8">
            <a:alphaModFix/>
          </a:blip>
          <a:srcRect b="37815" l="33342" r="33345" t="32898"/>
          <a:stretch/>
        </p:blipFill>
        <p:spPr>
          <a:xfrm>
            <a:off x="6488550" y="2957725"/>
            <a:ext cx="1477920" cy="79634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32"/>
          <p:cNvSpPr txBox="1"/>
          <p:nvPr/>
        </p:nvSpPr>
        <p:spPr>
          <a:xfrm>
            <a:off x="5097000" y="1897625"/>
            <a:ext cx="31428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CONTENT ANALYSIS</a:t>
            </a:r>
            <a:endParaRPr b="1"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/>
        </p:nvSpPr>
        <p:spPr>
          <a:xfrm>
            <a:off x="497175" y="2424125"/>
            <a:ext cx="7067700" cy="29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</a:t>
            </a:r>
            <a:r>
              <a:rPr b="1" lang="en"/>
              <a:t>akes a list of images</a:t>
            </a:r>
            <a:r>
              <a:rPr lang="en"/>
              <a:t> (in the form of urls) and outputs what an </a:t>
            </a:r>
            <a:r>
              <a:rPr b="1" lang="en"/>
              <a:t>algorithm</a:t>
            </a:r>
            <a:r>
              <a:rPr lang="en"/>
              <a:t>, also called a </a:t>
            </a:r>
            <a:r>
              <a:rPr b="1" lang="en"/>
              <a:t>model</a:t>
            </a:r>
            <a:r>
              <a:rPr lang="en"/>
              <a:t>, </a:t>
            </a:r>
            <a:r>
              <a:rPr lang="en"/>
              <a:t>"</a:t>
            </a:r>
            <a:r>
              <a:rPr lang="en"/>
              <a:t>sees</a:t>
            </a:r>
            <a:r>
              <a:rPr lang="en"/>
              <a:t>"</a:t>
            </a:r>
            <a:r>
              <a:rPr lang="en"/>
              <a:t> in these images</a:t>
            </a: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a clarifai interface does</a:t>
            </a:r>
            <a:endParaRPr sz="24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" u="sng">
                <a:solidFill>
                  <a:srgbClr val="FFFFFF"/>
                </a:solidFill>
                <a:hlinkClick r:id="rId3"/>
              </a:rPr>
              <a:t>Image Tagging tool interface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➔"/>
            </a:pPr>
            <a:r>
              <a:rPr lang="en">
                <a:solidFill>
                  <a:srgbClr val="F3F3F3"/>
                </a:solidFill>
              </a:rPr>
              <a:t>Create a CSV with images urls (with header, any string)</a:t>
            </a:r>
            <a:endParaRPr>
              <a:solidFill>
                <a:srgbClr val="F3F3F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➔"/>
            </a:pPr>
            <a:r>
              <a:rPr lang="en">
                <a:solidFill>
                  <a:srgbClr val="F3F3F3"/>
                </a:solidFill>
              </a:rPr>
              <a:t>Copy and paste API KEY (previously created)</a:t>
            </a:r>
            <a:endParaRPr>
              <a:solidFill>
                <a:srgbClr val="F3F3F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➔"/>
            </a:pPr>
            <a:r>
              <a:rPr lang="en">
                <a:solidFill>
                  <a:srgbClr val="F3F3F3"/>
                </a:solidFill>
              </a:rPr>
              <a:t>Drag&amp;drop the .CSV file with urls</a:t>
            </a:r>
            <a:endParaRPr>
              <a:solidFill>
                <a:srgbClr val="F3F3F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➔"/>
            </a:pPr>
            <a:r>
              <a:rPr lang="en">
                <a:solidFill>
                  <a:srgbClr val="F3F3F3"/>
                </a:solidFill>
              </a:rPr>
              <a:t>Run</a:t>
            </a:r>
            <a:endParaRPr>
              <a:solidFill>
                <a:srgbClr val="F3F3F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➔"/>
            </a:pPr>
            <a:r>
              <a:rPr lang="en">
                <a:solidFill>
                  <a:srgbClr val="F3F3F3"/>
                </a:solidFill>
              </a:rPr>
              <a:t>Download the data and import it in the spreadsheet</a:t>
            </a:r>
            <a:endParaRPr>
              <a:solidFill>
                <a:srgbClr val="F3F3F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➔"/>
            </a:pPr>
            <a:r>
              <a:rPr lang="en">
                <a:solidFill>
                  <a:srgbClr val="F3F3F3"/>
                </a:solidFill>
              </a:rPr>
              <a:t>Explore the data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06" name="Google Shape;206;p34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</a:t>
            </a: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/>
        </p:nvSpPr>
        <p:spPr>
          <a:xfrm>
            <a:off x="497175" y="238910"/>
            <a:ext cx="7460700" cy="61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step by step</a:t>
            </a:r>
            <a:endParaRPr b="1" sz="48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exercise</a:t>
            </a:r>
            <a:endParaRPr b="1" sz="48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12" name="Google Shape;212;p35"/>
          <p:cNvSpPr txBox="1"/>
          <p:nvPr/>
        </p:nvSpPr>
        <p:spPr>
          <a:xfrm>
            <a:off x="3567935" y="4329931"/>
            <a:ext cx="5101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Introduction </a:t>
            </a:r>
            <a:r>
              <a:rPr lang="en" sz="900">
                <a:solidFill>
                  <a:schemeClr val="dk2"/>
                </a:solidFill>
              </a:rPr>
              <a:t>| </a:t>
            </a:r>
            <a:r>
              <a:rPr lang="en" sz="900">
                <a:solidFill>
                  <a:srgbClr val="434343"/>
                </a:solidFill>
              </a:rPr>
              <a:t>ImageSorter</a:t>
            </a:r>
            <a:r>
              <a:rPr lang="en" sz="900">
                <a:solidFill>
                  <a:srgbClr val="FF0000"/>
                </a:solidFill>
              </a:rPr>
              <a:t> </a:t>
            </a:r>
            <a:r>
              <a:rPr lang="en" sz="900">
                <a:solidFill>
                  <a:srgbClr val="434343"/>
                </a:solidFill>
              </a:rPr>
              <a:t>| </a:t>
            </a:r>
            <a:r>
              <a:rPr lang="en" sz="900">
                <a:solidFill>
                  <a:srgbClr val="FF0000"/>
                </a:solidFill>
              </a:rPr>
              <a:t>Clarifai</a:t>
            </a:r>
            <a:endParaRPr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 u="sng">
                <a:solidFill>
                  <a:srgbClr val="FF0000"/>
                </a:solidFill>
                <a:hlinkClick r:id="rId3"/>
              </a:rPr>
              <a:t>Image Tagging tool interface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Create a CSV with images urls (with header, any string)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and paste API KEY (previously created)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Drag&amp;drop the .CSV file with urls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Run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the data and import it in the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Explore the data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18" name="Google Shape;218;p36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FF0000"/>
                </a:solidFill>
              </a:rPr>
              <a:t>image tagging tool interface</a:t>
            </a:r>
            <a:endParaRPr b="1" sz="1200" u="sng">
              <a:solidFill>
                <a:srgbClr val="FF0000"/>
              </a:solidFill>
            </a:endParaRPr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3">
            <a:alphaModFix/>
          </a:blip>
          <a:srcRect b="10191" l="0" r="0" t="-779"/>
          <a:stretch/>
        </p:blipFill>
        <p:spPr>
          <a:xfrm>
            <a:off x="711025" y="1218925"/>
            <a:ext cx="7476672" cy="426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 u="sng">
                <a:solidFill>
                  <a:srgbClr val="434343"/>
                </a:solidFill>
                <a:hlinkClick r:id="rId3"/>
              </a:rPr>
              <a:t>Image Tagging tool interface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Create a CSV with images urls (with header, any string)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and p</a:t>
            </a:r>
            <a:r>
              <a:rPr lang="en">
                <a:solidFill>
                  <a:srgbClr val="434343"/>
                </a:solidFill>
              </a:rPr>
              <a:t>aste API KEY (previously created)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Drag&amp;drop the .CSV file with urls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Run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the data and import it in the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Explore the data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31" name="Google Shape;231;p38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237" name="Google Shape;237;p39"/>
          <p:cNvPicPr preferRelativeResize="0"/>
          <p:nvPr/>
        </p:nvPicPr>
        <p:blipFill rotWithShape="1">
          <a:blip r:embed="rId3">
            <a:alphaModFix/>
          </a:blip>
          <a:srcRect b="10281" l="0" r="0" t="0"/>
          <a:stretch/>
        </p:blipFill>
        <p:spPr>
          <a:xfrm>
            <a:off x="711025" y="1218925"/>
            <a:ext cx="7476672" cy="426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save the URLs list as .csv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 u="sng">
                <a:solidFill>
                  <a:srgbClr val="434343"/>
                </a:solidFill>
                <a:hlinkClick r:id="rId3"/>
              </a:rPr>
              <a:t>Image Tagging tool interface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Create a CSV with images urls (with header, any string)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Copy and paste API KEY (previously created)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Drag&amp;drop the .CSV file with urls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Run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the data and import it in the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Explore the data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250" name="Google Shape;250;p41"/>
          <p:cNvPicPr preferRelativeResize="0"/>
          <p:nvPr/>
        </p:nvPicPr>
        <p:blipFill rotWithShape="1">
          <a:blip r:embed="rId3">
            <a:alphaModFix/>
          </a:blip>
          <a:srcRect b="9412" l="0" r="0" t="0"/>
          <a:stretch/>
        </p:blipFill>
        <p:spPr>
          <a:xfrm>
            <a:off x="711025" y="1218925"/>
            <a:ext cx="7476672" cy="42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1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copy and paste the API Key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553525" y="2424125"/>
            <a:ext cx="5457600" cy="22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Install </a:t>
            </a:r>
            <a:r>
              <a:rPr b="1" lang="en">
                <a:solidFill>
                  <a:srgbClr val="222222"/>
                </a:solidFill>
              </a:rPr>
              <a:t>Google Chrome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Install </a:t>
            </a:r>
            <a:r>
              <a:rPr b="1" lang="en" u="sng">
                <a:solidFill>
                  <a:srgbClr val="FF0000"/>
                </a:solidFill>
                <a:hlinkClick r:id="rId3"/>
              </a:rPr>
              <a:t>TabSave</a:t>
            </a:r>
            <a:r>
              <a:rPr lang="en">
                <a:solidFill>
                  <a:srgbClr val="222222"/>
                </a:solidFill>
              </a:rPr>
              <a:t> extension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Download </a:t>
            </a:r>
            <a:r>
              <a:rPr b="1" lang="en" u="sng">
                <a:solidFill>
                  <a:srgbClr val="FF0000"/>
                </a:solidFill>
                <a:hlinkClick r:id="rId4"/>
              </a:rPr>
              <a:t>Image sorter</a:t>
            </a:r>
            <a:r>
              <a:rPr b="1" lang="en">
                <a:solidFill>
                  <a:srgbClr val="FF0000"/>
                </a:solidFill>
              </a:rPr>
              <a:t> (mac) (</a:t>
            </a:r>
            <a:r>
              <a:rPr b="1" lang="en" u="sng">
                <a:solidFill>
                  <a:schemeClr val="hlink"/>
                </a:solidFill>
                <a:hlinkClick r:id="rId5"/>
              </a:rPr>
              <a:t>here Windows</a:t>
            </a:r>
            <a:r>
              <a:rPr b="1" lang="en">
                <a:solidFill>
                  <a:srgbClr val="FF0000"/>
                </a:solidFill>
              </a:rPr>
              <a:t>)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Create an account on </a:t>
            </a:r>
            <a:r>
              <a:rPr b="1" lang="en" u="sng">
                <a:solidFill>
                  <a:srgbClr val="FF0000"/>
                </a:solidFill>
                <a:hlinkClick r:id="rId6"/>
              </a:rPr>
              <a:t>Clarifai</a:t>
            </a:r>
            <a:r>
              <a:rPr lang="en">
                <a:solidFill>
                  <a:srgbClr val="222222"/>
                </a:solidFill>
              </a:rPr>
              <a:t> and get an </a:t>
            </a:r>
            <a:r>
              <a:rPr b="1" lang="en">
                <a:solidFill>
                  <a:srgbClr val="222222"/>
                </a:solidFill>
              </a:rPr>
              <a:t>API Key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Download </a:t>
            </a:r>
            <a:r>
              <a:rPr b="1" lang="en" u="sng">
                <a:solidFill>
                  <a:srgbClr val="FF0000"/>
                </a:solidFill>
                <a:hlinkClick r:id="rId7"/>
              </a:rPr>
              <a:t>Bbedit</a:t>
            </a:r>
            <a:r>
              <a:rPr b="1" lang="en">
                <a:solidFill>
                  <a:srgbClr val="222222"/>
                </a:solidFill>
              </a:rPr>
              <a:t> || </a:t>
            </a:r>
            <a:r>
              <a:rPr b="1" lang="en" u="sng">
                <a:solidFill>
                  <a:srgbClr val="FF0000"/>
                </a:solidFill>
                <a:hlinkClick r:id="rId8"/>
              </a:rPr>
              <a:t>Notepad++</a:t>
            </a:r>
            <a:r>
              <a:rPr b="1" lang="en">
                <a:solidFill>
                  <a:srgbClr val="222222"/>
                </a:solidFill>
              </a:rPr>
              <a:t> </a:t>
            </a:r>
            <a:r>
              <a:rPr lang="en">
                <a:solidFill>
                  <a:srgbClr val="222222"/>
                </a:solidFill>
              </a:rPr>
              <a:t>or simply use </a:t>
            </a:r>
            <a:r>
              <a:rPr b="1" lang="en">
                <a:solidFill>
                  <a:srgbClr val="222222"/>
                </a:solidFill>
              </a:rPr>
              <a:t>Apple TextEdit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Add to your browser </a:t>
            </a:r>
            <a:r>
              <a:rPr b="1" lang="en" u="sng">
                <a:solidFill>
                  <a:srgbClr val="FF0000"/>
                </a:solidFill>
                <a:hlinkClick r:id="rId9"/>
              </a:rPr>
              <a:t>Google Image URLs Extractor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(if the described procedure isn’t working, wait for explanation)</a:t>
            </a:r>
            <a:endParaRPr b="1">
              <a:solidFill>
                <a:srgbClr val="222222"/>
              </a:solidFill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497175" y="238910"/>
            <a:ext cx="7460700" cy="61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requirements</a:t>
            </a:r>
            <a:endParaRPr b="1" sz="48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553525" y="1477626"/>
            <a:ext cx="63366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 u="sng">
                <a:solidFill>
                  <a:schemeClr val="accent5"/>
                </a:solidFill>
                <a:hlinkClick r:id="rId10"/>
              </a:rPr>
              <a:t>https://bit.ly/31xmcXn</a:t>
            </a:r>
            <a:endParaRPr b="1" sz="3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 b="9412" l="0" r="0" t="0"/>
          <a:stretch/>
        </p:blipFill>
        <p:spPr>
          <a:xfrm>
            <a:off x="833663" y="654875"/>
            <a:ext cx="7476672" cy="42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COPY AND PASTE YOUR API KEY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 u="sng">
                <a:solidFill>
                  <a:srgbClr val="434343"/>
                </a:solidFill>
                <a:hlinkClick r:id="rId3"/>
              </a:rPr>
              <a:t>Image Tagging tool interface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Create a CSV with images urls (with header, any string)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and paste API KEY (previously created)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Drag&amp;drop the .CSV file with urls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Run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the data and import it in the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Explore the data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64" name="Google Shape;264;p43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270" name="Google Shape;270;p44"/>
          <p:cNvPicPr preferRelativeResize="0"/>
          <p:nvPr/>
        </p:nvPicPr>
        <p:blipFill rotWithShape="1">
          <a:blip r:embed="rId3">
            <a:alphaModFix/>
          </a:blip>
          <a:srcRect b="10191" l="0" r="0" t="-779"/>
          <a:stretch/>
        </p:blipFill>
        <p:spPr>
          <a:xfrm>
            <a:off x="711025" y="1218925"/>
            <a:ext cx="7476672" cy="42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4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Drag and drop the csv file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 u="sng">
                <a:solidFill>
                  <a:srgbClr val="434343"/>
                </a:solidFill>
                <a:hlinkClick r:id="rId3"/>
              </a:rPr>
              <a:t>Image Tagging tool interface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Create a CSV with images urls (with header, any string)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and paste API KEY (previously created)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Drag&amp;drop the .CSV file with urls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Run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the data and import it in the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Explore the data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77" name="Google Shape;277;p45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283" name="Google Shape;283;p46"/>
          <p:cNvPicPr preferRelativeResize="0"/>
          <p:nvPr/>
        </p:nvPicPr>
        <p:blipFill rotWithShape="1">
          <a:blip r:embed="rId3">
            <a:alphaModFix/>
          </a:blip>
          <a:srcRect b="9412" l="0" r="0" t="0"/>
          <a:stretch/>
        </p:blipFill>
        <p:spPr>
          <a:xfrm>
            <a:off x="711025" y="1218925"/>
            <a:ext cx="7476672" cy="42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run the model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 u="sng">
                <a:solidFill>
                  <a:srgbClr val="434343"/>
                </a:solidFill>
                <a:hlinkClick r:id="rId3"/>
              </a:rPr>
              <a:t>Image Tagging tool interface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Create a CSV with images urls (with header, any string)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and paste API KEY (previously created)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Drag&amp;drop the .CSV file with urls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Run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Download the data and import it in the spreadsheet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Explore the data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90" name="Google Shape;290;p47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296" name="Google Shape;296;p48"/>
          <p:cNvPicPr preferRelativeResize="0"/>
          <p:nvPr/>
        </p:nvPicPr>
        <p:blipFill rotWithShape="1">
          <a:blip r:embed="rId3">
            <a:alphaModFix/>
          </a:blip>
          <a:srcRect b="10281" l="0" r="0" t="0"/>
          <a:stretch/>
        </p:blipFill>
        <p:spPr>
          <a:xfrm>
            <a:off x="711025" y="1218925"/>
            <a:ext cx="7476672" cy="426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 txBox="1"/>
          <p:nvPr/>
        </p:nvSpPr>
        <p:spPr>
          <a:xfrm>
            <a:off x="781650" y="274300"/>
            <a:ext cx="36711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import data in a spreadsheet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 u="sng">
                <a:solidFill>
                  <a:srgbClr val="434343"/>
                </a:solidFill>
                <a:hlinkClick r:id="rId3"/>
              </a:rPr>
              <a:t>Image Tagging tool interface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Create a CSV with images urls (with header, any string)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 and paste API KEY (previously created)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Drag&amp;drop the .CSV file with urls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Run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the data and import it in the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Explore the data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303" name="Google Shape;303;p49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309" name="Google Shape;3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100" y="244600"/>
            <a:ext cx="6436855" cy="482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1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315" name="Google Shape;31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2100" y="244600"/>
            <a:ext cx="6436855" cy="482724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1"/>
          <p:cNvSpPr txBox="1"/>
          <p:nvPr/>
        </p:nvSpPr>
        <p:spPr>
          <a:xfrm>
            <a:off x="1380625" y="803125"/>
            <a:ext cx="7761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hivo"/>
                <a:ea typeface="Chivo"/>
                <a:cs typeface="Chivo"/>
                <a:sym typeface="Chivo"/>
              </a:rPr>
              <a:t>&gt; 0.94</a:t>
            </a:r>
            <a:endParaRPr sz="1000"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1620925" y="4138450"/>
            <a:ext cx="1639500" cy="416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Image sorter</a:t>
            </a:r>
            <a:endParaRPr b="1"/>
          </a:p>
        </p:txBody>
      </p:sp>
      <p:sp>
        <p:nvSpPr>
          <p:cNvPr id="72" name="Google Shape;72;p16"/>
          <p:cNvSpPr txBox="1"/>
          <p:nvPr/>
        </p:nvSpPr>
        <p:spPr>
          <a:xfrm>
            <a:off x="5097000" y="4138450"/>
            <a:ext cx="2130600" cy="416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Clarifai API Interface</a:t>
            </a:r>
            <a:endParaRPr b="1"/>
          </a:p>
        </p:txBody>
      </p:sp>
      <p:sp>
        <p:nvSpPr>
          <p:cNvPr id="73" name="Google Shape;73;p16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t</a:t>
            </a:r>
            <a:r>
              <a:rPr lang="en" sz="24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wo approaches </a:t>
            </a:r>
            <a:endParaRPr sz="24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893925" y="1897625"/>
            <a:ext cx="31428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VISUAL ATTRIBUTES ANALYSIS</a:t>
            </a:r>
            <a:endParaRPr b="1" sz="1200"/>
          </a:p>
        </p:txBody>
      </p:sp>
      <p:cxnSp>
        <p:nvCxnSpPr>
          <p:cNvPr id="75" name="Google Shape;75;p16"/>
          <p:cNvCxnSpPr/>
          <p:nvPr/>
        </p:nvCxnSpPr>
        <p:spPr>
          <a:xfrm>
            <a:off x="4287525" y="1383550"/>
            <a:ext cx="0" cy="317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1695" l="700" r="4665" t="12261"/>
          <a:stretch/>
        </p:blipFill>
        <p:spPr>
          <a:xfrm>
            <a:off x="-778641" y="2313723"/>
            <a:ext cx="3142874" cy="166345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4145" l="377" r="387" t="4136"/>
          <a:stretch/>
        </p:blipFill>
        <p:spPr>
          <a:xfrm>
            <a:off x="1239698" y="2485450"/>
            <a:ext cx="2020726" cy="106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5">
            <a:alphaModFix/>
          </a:blip>
          <a:srcRect b="8468" l="7672" r="5927" t="3689"/>
          <a:stretch/>
        </p:blipFill>
        <p:spPr>
          <a:xfrm>
            <a:off x="497175" y="3248025"/>
            <a:ext cx="1109695" cy="57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6">
            <a:alphaModFix/>
          </a:blip>
          <a:srcRect b="13267" l="1157" r="784" t="13267"/>
          <a:stretch/>
        </p:blipFill>
        <p:spPr>
          <a:xfrm>
            <a:off x="6267800" y="2309825"/>
            <a:ext cx="3060250" cy="161969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7">
            <a:alphaModFix/>
          </a:blip>
          <a:srcRect b="19077" l="15737" r="9996" t="16754"/>
          <a:stretch/>
        </p:blipFill>
        <p:spPr>
          <a:xfrm>
            <a:off x="5097000" y="2547420"/>
            <a:ext cx="2130603" cy="1127682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8">
            <a:alphaModFix/>
          </a:blip>
          <a:srcRect b="37815" l="33342" r="33345" t="32898"/>
          <a:stretch/>
        </p:blipFill>
        <p:spPr>
          <a:xfrm>
            <a:off x="6488550" y="2957725"/>
            <a:ext cx="1477920" cy="79634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6"/>
          <p:cNvSpPr txBox="1"/>
          <p:nvPr/>
        </p:nvSpPr>
        <p:spPr>
          <a:xfrm>
            <a:off x="5097000" y="1897625"/>
            <a:ext cx="31428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CONTENT ANALYSIS</a:t>
            </a:r>
            <a:endParaRPr b="1" sz="1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322" name="Google Shape;3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1851" y="-1714500"/>
            <a:ext cx="11107705" cy="8330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328" name="Google Shape;32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81851" y="-1714500"/>
            <a:ext cx="11107705" cy="8330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/>
          <p:nvPr/>
        </p:nvSpPr>
        <p:spPr>
          <a:xfrm>
            <a:off x="497175" y="238910"/>
            <a:ext cx="7460700" cy="61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let’s play</a:t>
            </a:r>
            <a:endParaRPr b="1" sz="48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34" name="Google Shape;334;p54"/>
          <p:cNvSpPr txBox="1"/>
          <p:nvPr/>
        </p:nvSpPr>
        <p:spPr>
          <a:xfrm>
            <a:off x="3567935" y="4329931"/>
            <a:ext cx="5101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Introduction | ImageSorter | Clarifai</a:t>
            </a:r>
            <a:endParaRPr sz="9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5"/>
          <p:cNvSpPr txBox="1"/>
          <p:nvPr/>
        </p:nvSpPr>
        <p:spPr>
          <a:xfrm>
            <a:off x="3567935" y="4329931"/>
            <a:ext cx="5101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Introduction | ImageSorter | Clarifai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340" name="Google Shape;340;p55"/>
          <p:cNvSpPr txBox="1"/>
          <p:nvPr/>
        </p:nvSpPr>
        <p:spPr>
          <a:xfrm>
            <a:off x="423600" y="2230500"/>
            <a:ext cx="82968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 u="sng">
                <a:solidFill>
                  <a:schemeClr val="hlink"/>
                </a:solidFill>
                <a:hlinkClick r:id="rId3"/>
              </a:rPr>
              <a:t>https://bit.ly/2IlJZ52</a:t>
            </a:r>
            <a:endParaRPr b="1" sz="35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497175" y="2424125"/>
            <a:ext cx="7067700" cy="29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ImageSorter is an </a:t>
            </a:r>
            <a:r>
              <a:rPr b="1" lang="en"/>
              <a:t>image browsing app </a:t>
            </a:r>
            <a:r>
              <a:rPr lang="en"/>
              <a:t>which allows an </a:t>
            </a:r>
            <a:r>
              <a:rPr b="1" lang="en"/>
              <a:t>automatic sorting</a:t>
            </a:r>
            <a:r>
              <a:rPr lang="en"/>
              <a:t> of images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Google Chrome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Tab Save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Google Image Extractor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Image Sorter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Excel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w</a:t>
            </a:r>
            <a:r>
              <a:rPr lang="en" sz="24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hat image sorter does</a:t>
            </a:r>
            <a:endParaRPr sz="24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497175" y="238910"/>
            <a:ext cx="7460700" cy="61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step by step</a:t>
            </a:r>
            <a:endParaRPr b="1" sz="48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exercise</a:t>
            </a:r>
            <a:endParaRPr b="1" sz="4800">
              <a:solidFill>
                <a:srgbClr val="FF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3567935" y="4329931"/>
            <a:ext cx="5101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Introduction </a:t>
            </a:r>
            <a:r>
              <a:rPr lang="en" sz="900">
                <a:solidFill>
                  <a:schemeClr val="dk2"/>
                </a:solidFill>
              </a:rPr>
              <a:t>| </a:t>
            </a:r>
            <a:r>
              <a:rPr lang="en" sz="900">
                <a:solidFill>
                  <a:srgbClr val="FF0000"/>
                </a:solidFill>
              </a:rPr>
              <a:t>ImageSorter </a:t>
            </a:r>
            <a:r>
              <a:rPr lang="en" sz="900">
                <a:solidFill>
                  <a:srgbClr val="434343"/>
                </a:solidFill>
              </a:rPr>
              <a:t>| Clarifai</a:t>
            </a:r>
            <a:endParaRPr sz="9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">
                <a:solidFill>
                  <a:srgbClr val="FFFFFF"/>
                </a:solidFill>
              </a:rPr>
              <a:t>Google Image URLs extractor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">
                <a:solidFill>
                  <a:srgbClr val="FFFFFF"/>
                </a:solidFill>
              </a:rPr>
              <a:t>Define a query for Google Images Search and grab links</a:t>
            </a:r>
            <a:endParaRPr i="1"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">
                <a:solidFill>
                  <a:srgbClr val="FFFFFF"/>
                </a:solidFill>
              </a:rPr>
              <a:t>Copy the links in a spreadsheet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">
                <a:solidFill>
                  <a:srgbClr val="FFFFFF"/>
                </a:solidFill>
              </a:rPr>
              <a:t>Download images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">
                <a:solidFill>
                  <a:srgbClr val="FFFFFF"/>
                </a:solidFill>
              </a:rPr>
              <a:t>Upload picture on Image Sorter and browse them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/>
        </p:nvSpPr>
        <p:spPr>
          <a:xfrm>
            <a:off x="497175" y="2424124"/>
            <a:ext cx="6132600" cy="1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en">
                <a:solidFill>
                  <a:srgbClr val="FF0000"/>
                </a:solidFill>
              </a:rPr>
              <a:t>Google Image URLs extractor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Define a query for Google Images Search</a:t>
            </a:r>
            <a:endParaRPr i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Copy</a:t>
            </a:r>
            <a:r>
              <a:rPr lang="en">
                <a:solidFill>
                  <a:srgbClr val="434343"/>
                </a:solidFill>
              </a:rPr>
              <a:t> the links i</a:t>
            </a:r>
            <a:r>
              <a:rPr lang="en">
                <a:solidFill>
                  <a:srgbClr val="434343"/>
                </a:solidFill>
              </a:rPr>
              <a:t>n a spreadsheet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Download images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">
                <a:solidFill>
                  <a:srgbClr val="434343"/>
                </a:solidFill>
              </a:rPr>
              <a:t>Upload picture on Image Sorter and browse them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497187" y="680918"/>
            <a:ext cx="75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steps</a:t>
            </a:r>
            <a:endParaRPr sz="2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343925" y="4658400"/>
            <a:ext cx="8602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24C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641" l="0" r="0" t="631"/>
          <a:stretch/>
        </p:blipFill>
        <p:spPr>
          <a:xfrm>
            <a:off x="728888" y="628375"/>
            <a:ext cx="7476678" cy="42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781650" y="274300"/>
            <a:ext cx="2980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0000"/>
                </a:solidFill>
              </a:rPr>
              <a:t>google image extractor</a:t>
            </a:r>
            <a:endParaRPr b="1"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nsityDesign Classic - yellow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